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71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9144000" cy="6858000"/>
  <p:embeddedFontLst>
    <p:embeddedFont>
      <p:font typeface="Sitka Small" panose="02000505000000020004" pitchFamily="2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Arial" panose="020B0604020202020204" pitchFamily="34" charset="0"/>
      <p:regular r:id="rId24"/>
    </p:embeddedFont>
    <p:embeddedFont>
      <p:font typeface="Times New Roman" panose="02020603050405020304" pitchFamily="18" charset="0"/>
      <p:regular r:id="rId25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328C53-996B-4680-A0FD-676D13378DEA}" type="datetimeFigureOut">
              <a:rPr lang="tr-TR" smtClean="0"/>
              <a:t>7.01.2021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6A461E-C404-4A1D-97D8-0C53B30C0F3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94140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661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962" y="2861310"/>
            <a:ext cx="8229600" cy="0"/>
          </a:xfrm>
          <a:custGeom>
            <a:avLst/>
            <a:gdLst/>
            <a:ahLst/>
            <a:cxnLst/>
            <a:rect l="l" t="t" r="r" b="b"/>
            <a:pathLst>
              <a:path w="8229600">
                <a:moveTo>
                  <a:pt x="0" y="0"/>
                </a:moveTo>
                <a:lnTo>
                  <a:pt x="8229600" y="0"/>
                </a:lnTo>
              </a:path>
            </a:pathLst>
          </a:custGeom>
          <a:ln w="28956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" y="2894076"/>
            <a:ext cx="5649595" cy="1905"/>
          </a:xfrm>
          <a:custGeom>
            <a:avLst/>
            <a:gdLst/>
            <a:ahLst/>
            <a:cxnLst/>
            <a:rect l="l" t="t" r="r" b="b"/>
            <a:pathLst>
              <a:path w="5649595" h="1905">
                <a:moveTo>
                  <a:pt x="0" y="0"/>
                </a:moveTo>
                <a:lnTo>
                  <a:pt x="5649468" y="1524"/>
                </a:lnTo>
              </a:path>
            </a:pathLst>
          </a:custGeom>
          <a:ln w="57912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64540" y="986154"/>
            <a:ext cx="7614919" cy="16719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84505" y="2812035"/>
            <a:ext cx="2574989" cy="369332"/>
          </a:xfrm>
        </p:spPr>
        <p:txBody>
          <a:bodyPr lIns="0" tIns="0" rIns="0" bIns="0"/>
          <a:lstStyle>
            <a:lvl1pPr>
              <a:defRPr sz="24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87943" y="1722913"/>
            <a:ext cx="7768114" cy="300082"/>
          </a:xfrm>
        </p:spPr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3"/>
            <a:ext cx="9144000" cy="138499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599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962" y="1372361"/>
            <a:ext cx="8229600" cy="0"/>
          </a:xfrm>
          <a:custGeom>
            <a:avLst/>
            <a:gdLst/>
            <a:ahLst/>
            <a:cxnLst/>
            <a:rect l="l" t="t" r="r" b="b"/>
            <a:pathLst>
              <a:path w="8229600">
                <a:moveTo>
                  <a:pt x="0" y="0"/>
                </a:moveTo>
                <a:lnTo>
                  <a:pt x="8229600" y="0"/>
                </a:lnTo>
              </a:path>
            </a:pathLst>
          </a:custGeom>
          <a:ln w="28956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" y="1405127"/>
            <a:ext cx="5649595" cy="1905"/>
          </a:xfrm>
          <a:custGeom>
            <a:avLst/>
            <a:gdLst/>
            <a:ahLst/>
            <a:cxnLst/>
            <a:rect l="l" t="t" r="r" b="b"/>
            <a:pathLst>
              <a:path w="5649595" h="1905">
                <a:moveTo>
                  <a:pt x="0" y="0"/>
                </a:moveTo>
                <a:lnTo>
                  <a:pt x="5649468" y="1524"/>
                </a:lnTo>
              </a:path>
            </a:pathLst>
          </a:custGeom>
          <a:ln w="57912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457200" y="6172200"/>
            <a:ext cx="8229600" cy="0"/>
          </a:xfrm>
          <a:custGeom>
            <a:avLst/>
            <a:gdLst/>
            <a:ahLst/>
            <a:cxnLst/>
            <a:rect l="l" t="t" r="r" b="b"/>
            <a:pathLst>
              <a:path w="8229600">
                <a:moveTo>
                  <a:pt x="0" y="0"/>
                </a:moveTo>
                <a:lnTo>
                  <a:pt x="8229600" y="0"/>
                </a:lnTo>
              </a:path>
            </a:pathLst>
          </a:custGeom>
          <a:ln w="9144">
            <a:solidFill>
              <a:srgbClr val="666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5940" y="547242"/>
            <a:ext cx="8072119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3333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3540" y="1400643"/>
            <a:ext cx="8376919" cy="44507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074670" y="6290385"/>
            <a:ext cx="3073400" cy="20435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5940" y="6290385"/>
            <a:ext cx="1339850" cy="20435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358885" y="6290385"/>
            <a:ext cx="274954" cy="2247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2376" y="6227064"/>
            <a:ext cx="8080248" cy="975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62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19050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-10364" y="2787411"/>
            <a:ext cx="9144000" cy="2598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spc="-45" dirty="0" smtClean="0">
                <a:solidFill>
                  <a:srgbClr val="FF0000"/>
                </a:solidFill>
                <a:latin typeface="Times New Roman"/>
                <a:cs typeface="Times New Roman"/>
              </a:rPr>
              <a:t>13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4400" spc="-5" dirty="0" smtClean="0">
                <a:latin typeface="Times New Roman"/>
                <a:cs typeface="Times New Roman"/>
              </a:rPr>
              <a:t>Review Recap</a:t>
            </a:r>
            <a:endParaRPr lang="en-US" sz="4400" spc="-5" dirty="0" smtClean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Composed from Prof.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Audun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Jøsang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&amp; Nils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Gruschka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,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University of Oslo, Information Security 2018 Lectures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CSE413 – Security of Information Systems 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https://github.com/FurkanGozukara/Security-of-Information-Systems-CSE413-2020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3" name="Metin kutusu 2"/>
          <p:cNvSpPr txBox="1"/>
          <p:nvPr/>
        </p:nvSpPr>
        <p:spPr>
          <a:xfrm>
            <a:off x="0" y="6400800"/>
            <a:ext cx="8802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Source : https://www.uio.no/studier/emner/matnat/ifi/INF3510/v18/lectures/</a:t>
            </a:r>
          </a:p>
          <a:p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279127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602742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5" dirty="0"/>
              <a:t>Identity and </a:t>
            </a:r>
            <a:r>
              <a:rPr sz="3200" dirty="0"/>
              <a:t>Access</a:t>
            </a:r>
            <a:r>
              <a:rPr sz="3200" spc="-60" dirty="0"/>
              <a:t> </a:t>
            </a:r>
            <a:r>
              <a:rPr sz="3200" spc="-5" dirty="0"/>
              <a:t>Management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535940" y="6290385"/>
            <a:ext cx="133985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074670" y="6290385"/>
            <a:ext cx="307340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2320"/>
            <a:ext cx="7799070" cy="339153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Meaning </a:t>
            </a:r>
            <a:r>
              <a:rPr sz="2400" dirty="0">
                <a:latin typeface="Arial"/>
                <a:cs typeface="Arial"/>
              </a:rPr>
              <a:t>of entity/identity/identifier/digital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identity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8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IAM </a:t>
            </a:r>
            <a:r>
              <a:rPr sz="2400" spc="-5" dirty="0">
                <a:latin typeface="Arial"/>
                <a:cs typeface="Arial"/>
              </a:rPr>
              <a:t>phases </a:t>
            </a:r>
            <a:r>
              <a:rPr sz="2400" dirty="0">
                <a:latin typeface="Arial"/>
                <a:cs typeface="Arial"/>
              </a:rPr>
              <a:t>(configuration </a:t>
            </a:r>
            <a:r>
              <a:rPr sz="2400" spc="-5" dirty="0">
                <a:latin typeface="Arial"/>
                <a:cs typeface="Arial"/>
              </a:rPr>
              <a:t>and </a:t>
            </a:r>
            <a:r>
              <a:rPr sz="2400" dirty="0">
                <a:latin typeface="Arial"/>
                <a:cs typeface="Arial"/>
              </a:rPr>
              <a:t>operation) </a:t>
            </a:r>
            <a:r>
              <a:rPr sz="2400" spc="-5" dirty="0">
                <a:latin typeface="Arial"/>
                <a:cs typeface="Arial"/>
              </a:rPr>
              <a:t>with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steps.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8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Identity management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models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Silo </a:t>
            </a:r>
            <a:r>
              <a:rPr sz="2000" dirty="0">
                <a:latin typeface="Arial"/>
                <a:cs typeface="Arial"/>
              </a:rPr>
              <a:t>model / federated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model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Advantages and disadvantages of silo and federated</a:t>
            </a:r>
            <a:r>
              <a:rPr sz="2000" spc="-1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models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Centralized/distributed </a:t>
            </a:r>
            <a:r>
              <a:rPr sz="2400" dirty="0">
                <a:latin typeface="Arial"/>
                <a:cs typeface="Arial"/>
              </a:rPr>
              <a:t>federation</a:t>
            </a:r>
            <a:r>
              <a:rPr sz="2400" spc="7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models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Facebook Connect </a:t>
            </a:r>
            <a:r>
              <a:rPr sz="2400" dirty="0">
                <a:latin typeface="Arial"/>
                <a:cs typeface="Arial"/>
              </a:rPr>
              <a:t>federation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scenario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8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Meaning and principle </a:t>
            </a:r>
            <a:r>
              <a:rPr sz="2400" dirty="0">
                <a:latin typeface="Arial"/>
                <a:cs typeface="Arial"/>
              </a:rPr>
              <a:t>of MAC, </a:t>
            </a:r>
            <a:r>
              <a:rPr sz="2400" spc="-5" dirty="0">
                <a:latin typeface="Arial"/>
                <a:cs typeface="Arial"/>
              </a:rPr>
              <a:t>DAC, RBAC and</a:t>
            </a:r>
            <a:r>
              <a:rPr sz="2400" spc="13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ABAC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442658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5" dirty="0"/>
              <a:t>Communication</a:t>
            </a:r>
            <a:r>
              <a:rPr sz="3200" spc="-65" dirty="0"/>
              <a:t> </a:t>
            </a:r>
            <a:r>
              <a:rPr sz="3200" dirty="0"/>
              <a:t>Security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535940" y="6290385"/>
            <a:ext cx="133985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074670" y="6290385"/>
            <a:ext cx="307340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2391"/>
            <a:ext cx="4184650" cy="346519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TLS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9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Protocols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Security</a:t>
            </a:r>
            <a:r>
              <a:rPr sz="2000" spc="-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services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Key establishment (RSA /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DH)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TLS stripping attack /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HSTS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IPSec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Modes (Tunnel,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Transport)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Key</a:t>
            </a:r>
            <a:r>
              <a:rPr sz="2000" spc="-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exchange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Tor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336613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5" dirty="0"/>
              <a:t>Perimeter</a:t>
            </a:r>
            <a:r>
              <a:rPr sz="3200" spc="-75" dirty="0"/>
              <a:t> </a:t>
            </a:r>
            <a:r>
              <a:rPr sz="3200" dirty="0"/>
              <a:t>Security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535940" y="6290385"/>
            <a:ext cx="133985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074670" y="6290385"/>
            <a:ext cx="307340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2391"/>
            <a:ext cx="6763384" cy="251396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Firewall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types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9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Principles of different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firewalls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Strengths and</a:t>
            </a:r>
            <a:r>
              <a:rPr sz="2000" spc="-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weaknesses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Location </a:t>
            </a:r>
            <a:r>
              <a:rPr sz="2400" dirty="0">
                <a:latin typeface="Arial"/>
                <a:cs typeface="Arial"/>
              </a:rPr>
              <a:t>of entities: DMZ </a:t>
            </a:r>
            <a:r>
              <a:rPr sz="2400" spc="-5" dirty="0">
                <a:latin typeface="Arial"/>
                <a:cs typeface="Arial"/>
              </a:rPr>
              <a:t>or </a:t>
            </a:r>
            <a:r>
              <a:rPr sz="2400" dirty="0">
                <a:latin typeface="Arial"/>
                <a:cs typeface="Arial"/>
              </a:rPr>
              <a:t>production</a:t>
            </a:r>
            <a:r>
              <a:rPr sz="2400" spc="4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network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TLS </a:t>
            </a:r>
            <a:r>
              <a:rPr sz="2400" spc="-5" dirty="0">
                <a:latin typeface="Arial"/>
                <a:cs typeface="Arial"/>
              </a:rPr>
              <a:t>inspection </a:t>
            </a:r>
            <a:r>
              <a:rPr sz="2400" dirty="0">
                <a:latin typeface="Arial"/>
                <a:cs typeface="Arial"/>
              </a:rPr>
              <a:t>in</a:t>
            </a:r>
            <a:r>
              <a:rPr sz="2400" spc="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firewalls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8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Intrusion </a:t>
            </a:r>
            <a:r>
              <a:rPr sz="2400" spc="-5" dirty="0">
                <a:latin typeface="Arial"/>
                <a:cs typeface="Arial"/>
              </a:rPr>
              <a:t>detection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principles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3592829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5" dirty="0"/>
              <a:t>Application</a:t>
            </a:r>
            <a:r>
              <a:rPr sz="3200" spc="-60" dirty="0"/>
              <a:t> </a:t>
            </a:r>
            <a:r>
              <a:rPr sz="3200" dirty="0"/>
              <a:t>Security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535940" y="6290385"/>
            <a:ext cx="133985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074670" y="6290385"/>
            <a:ext cx="307340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2320"/>
            <a:ext cx="7031990" cy="397764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Malware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types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8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What </a:t>
            </a:r>
            <a:r>
              <a:rPr sz="2400" spc="-10" dirty="0">
                <a:latin typeface="Arial"/>
                <a:cs typeface="Arial"/>
              </a:rPr>
              <a:t>is </a:t>
            </a:r>
            <a:r>
              <a:rPr sz="2400" dirty="0">
                <a:latin typeface="Arial"/>
                <a:cs typeface="Arial"/>
              </a:rPr>
              <a:t>OWASP </a:t>
            </a:r>
            <a:r>
              <a:rPr sz="2400" spc="-5" dirty="0">
                <a:latin typeface="Arial"/>
                <a:cs typeface="Arial"/>
              </a:rPr>
              <a:t>and </a:t>
            </a:r>
            <a:r>
              <a:rPr sz="2400" dirty="0">
                <a:latin typeface="Arial"/>
                <a:cs typeface="Arial"/>
              </a:rPr>
              <a:t>the top </a:t>
            </a:r>
            <a:r>
              <a:rPr sz="2400" spc="-5" dirty="0">
                <a:latin typeface="Arial"/>
                <a:cs typeface="Arial"/>
              </a:rPr>
              <a:t>10 vulnerabilities</a:t>
            </a:r>
            <a:r>
              <a:rPr sz="2400" spc="7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list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No need to know all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10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Explain main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vulnerabilities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SQL</a:t>
            </a:r>
            <a:r>
              <a:rPr sz="2000" spc="-2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Injection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XSS </a:t>
            </a:r>
            <a:r>
              <a:rPr sz="2000" dirty="0">
                <a:latin typeface="Arial"/>
                <a:cs typeface="Arial"/>
              </a:rPr>
              <a:t>- Cross-Site</a:t>
            </a:r>
            <a:r>
              <a:rPr sz="2000" spc="-5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Scripting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Broken authentication and session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management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Secure </a:t>
            </a:r>
            <a:r>
              <a:rPr sz="2400" dirty="0">
                <a:latin typeface="Arial"/>
                <a:cs typeface="Arial"/>
              </a:rPr>
              <a:t>Software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development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Security by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design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Secure agile software</a:t>
            </a:r>
            <a:r>
              <a:rPr sz="2000" spc="-7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development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487807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5" dirty="0"/>
              <a:t>General </a:t>
            </a:r>
            <a:r>
              <a:rPr sz="3200" dirty="0"/>
              <a:t>Security</a:t>
            </a:r>
            <a:r>
              <a:rPr sz="3200" spc="-105" dirty="0"/>
              <a:t> </a:t>
            </a:r>
            <a:r>
              <a:rPr sz="3200" dirty="0"/>
              <a:t>Concepts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07340" y="1400783"/>
            <a:ext cx="8434070" cy="4586605"/>
          </a:xfrm>
          <a:prstGeom prst="rect">
            <a:avLst/>
          </a:prstGeom>
        </p:spPr>
        <p:txBody>
          <a:bodyPr vert="horz" wrap="square" lIns="0" tIns="48894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384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Understand information </a:t>
            </a:r>
            <a:r>
              <a:rPr sz="2400" dirty="0">
                <a:latin typeface="Arial"/>
                <a:cs typeface="Arial"/>
              </a:rPr>
              <a:t>security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properties/services</a:t>
            </a:r>
            <a:endParaRPr sz="2400" dirty="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Definition of information security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(ISO27000)</a:t>
            </a:r>
          </a:p>
          <a:p>
            <a:pPr marL="756285" lvl="1" indent="-287020">
              <a:lnSpc>
                <a:spcPct val="100000"/>
              </a:lnSpc>
              <a:spcBef>
                <a:spcPts val="245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Definitions of CIA (Confidentiality, Integrity and </a:t>
            </a:r>
            <a:r>
              <a:rPr sz="2000" spc="-5" dirty="0">
                <a:latin typeface="Arial"/>
                <a:cs typeface="Arial"/>
              </a:rPr>
              <a:t>Availability)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services</a:t>
            </a: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Privacy and</a:t>
            </a:r>
            <a:r>
              <a:rPr sz="2000" spc="-35" dirty="0">
                <a:latin typeface="Arial"/>
                <a:cs typeface="Arial"/>
              </a:rPr>
              <a:t> </a:t>
            </a:r>
            <a:r>
              <a:rPr sz="2000" dirty="0" smtClean="0">
                <a:latin typeface="Arial"/>
                <a:cs typeface="Arial"/>
              </a:rPr>
              <a:t>GDPR</a:t>
            </a:r>
          </a:p>
          <a:p>
            <a:pPr marL="355600" indent="-342900">
              <a:lnSpc>
                <a:spcPct val="100000"/>
              </a:lnSpc>
              <a:spcBef>
                <a:spcPts val="28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 smtClean="0">
                <a:latin typeface="Arial"/>
                <a:cs typeface="Arial"/>
              </a:rPr>
              <a:t>Meaning </a:t>
            </a:r>
            <a:r>
              <a:rPr sz="2400" dirty="0" smtClean="0">
                <a:latin typeface="Arial"/>
                <a:cs typeface="Arial"/>
              </a:rPr>
              <a:t>of, </a:t>
            </a:r>
            <a:r>
              <a:rPr sz="2400" spc="-5" dirty="0" smtClean="0">
                <a:latin typeface="Arial"/>
                <a:cs typeface="Arial"/>
              </a:rPr>
              <a:t>and difference between other security</a:t>
            </a:r>
            <a:r>
              <a:rPr sz="2400" spc="140" dirty="0" smtClean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concepts</a:t>
            </a:r>
            <a:endParaRPr sz="2400" dirty="0" smtClean="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24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 smtClean="0">
                <a:latin typeface="Arial"/>
                <a:cs typeface="Arial"/>
              </a:rPr>
              <a:t>authentication</a:t>
            </a: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 smtClean="0">
                <a:latin typeface="Arial"/>
                <a:cs typeface="Arial"/>
              </a:rPr>
              <a:t>non-repudiation</a:t>
            </a: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 smtClean="0">
                <a:latin typeface="Arial"/>
                <a:cs typeface="Arial"/>
              </a:rPr>
              <a:t>access</a:t>
            </a:r>
            <a:r>
              <a:rPr sz="2000" spc="-40" dirty="0" smtClean="0">
                <a:latin typeface="Arial"/>
                <a:cs typeface="Arial"/>
              </a:rPr>
              <a:t> </a:t>
            </a:r>
            <a:r>
              <a:rPr sz="2000" dirty="0" smtClean="0">
                <a:latin typeface="Arial"/>
                <a:cs typeface="Arial"/>
              </a:rPr>
              <a:t>control</a:t>
            </a: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 smtClean="0">
                <a:latin typeface="Arial"/>
                <a:cs typeface="Arial"/>
              </a:rPr>
              <a:t>authorization</a:t>
            </a:r>
          </a:p>
          <a:p>
            <a:pPr marL="355600" indent="-342900">
              <a:lnSpc>
                <a:spcPct val="100000"/>
              </a:lnSpc>
              <a:spcBef>
                <a:spcPts val="28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 smtClean="0">
                <a:latin typeface="Arial"/>
                <a:cs typeface="Arial"/>
              </a:rPr>
              <a:t>Perspectives on </a:t>
            </a:r>
            <a:r>
              <a:rPr sz="2400" dirty="0" smtClean="0">
                <a:latin typeface="Arial"/>
                <a:cs typeface="Arial"/>
              </a:rPr>
              <a:t>security</a:t>
            </a:r>
            <a:r>
              <a:rPr sz="2400" spc="15" dirty="0" smtClean="0">
                <a:latin typeface="Arial"/>
                <a:cs typeface="Arial"/>
              </a:rPr>
              <a:t> </a:t>
            </a:r>
            <a:r>
              <a:rPr sz="2400" spc="-5" dirty="0" smtClean="0">
                <a:latin typeface="Arial"/>
                <a:cs typeface="Arial"/>
              </a:rPr>
              <a:t>controls:</a:t>
            </a:r>
            <a:endParaRPr sz="2400" dirty="0" smtClean="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24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 smtClean="0">
                <a:latin typeface="Arial"/>
                <a:cs typeface="Arial"/>
              </a:rPr>
              <a:t>3 categories of security controls: physical, technical,</a:t>
            </a:r>
            <a:r>
              <a:rPr sz="2000" spc="-185" dirty="0" smtClean="0">
                <a:latin typeface="Arial"/>
                <a:cs typeface="Arial"/>
              </a:rPr>
              <a:t> </a:t>
            </a:r>
            <a:r>
              <a:rPr sz="2000" dirty="0" smtClean="0">
                <a:latin typeface="Arial"/>
                <a:cs typeface="Arial"/>
              </a:rPr>
              <a:t>administrative</a:t>
            </a: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 smtClean="0">
                <a:latin typeface="Arial"/>
                <a:cs typeface="Arial"/>
              </a:rPr>
              <a:t>Preventive, detective, corrective security</a:t>
            </a:r>
            <a:r>
              <a:rPr sz="2000" spc="-135" dirty="0" smtClean="0">
                <a:latin typeface="Arial"/>
                <a:cs typeface="Arial"/>
              </a:rPr>
              <a:t> </a:t>
            </a:r>
            <a:r>
              <a:rPr sz="2000" dirty="0" smtClean="0">
                <a:latin typeface="Arial"/>
                <a:cs typeface="Arial"/>
              </a:rPr>
              <a:t>controls.</a:t>
            </a: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 smtClean="0">
                <a:latin typeface="Arial"/>
                <a:cs typeface="Arial"/>
              </a:rPr>
              <a:t>Security controls during storage, transmission,</a:t>
            </a:r>
            <a:r>
              <a:rPr sz="2000" spc="-180" dirty="0" smtClean="0">
                <a:latin typeface="Arial"/>
                <a:cs typeface="Arial"/>
              </a:rPr>
              <a:t> </a:t>
            </a:r>
            <a:r>
              <a:rPr sz="2000" dirty="0" smtClean="0">
                <a:latin typeface="Arial"/>
                <a:cs typeface="Arial"/>
              </a:rPr>
              <a:t>processing.</a:t>
            </a:r>
            <a:endParaRPr sz="20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397446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dirty="0"/>
              <a:t>Security</a:t>
            </a:r>
            <a:r>
              <a:rPr sz="3200" spc="-80" dirty="0"/>
              <a:t> </a:t>
            </a:r>
            <a:r>
              <a:rPr sz="3200" spc="-5" dirty="0"/>
              <a:t>Management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2320"/>
            <a:ext cx="5064760" cy="170878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Know what </a:t>
            </a:r>
            <a:r>
              <a:rPr sz="2400" dirty="0">
                <a:latin typeface="Arial"/>
                <a:cs typeface="Arial"/>
              </a:rPr>
              <a:t>ISO27K series </a:t>
            </a:r>
            <a:r>
              <a:rPr sz="2400" spc="-5" dirty="0">
                <a:latin typeface="Arial"/>
                <a:cs typeface="Arial"/>
              </a:rPr>
              <a:t>is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about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8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ISO27000, </a:t>
            </a:r>
            <a:r>
              <a:rPr sz="2400" spc="-5" dirty="0">
                <a:latin typeface="Arial"/>
                <a:cs typeface="Arial"/>
              </a:rPr>
              <a:t>ISO27001&amp;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ISO27002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484"/>
              </a:spcBef>
              <a:tabLst>
                <a:tab pos="756285" algn="l"/>
              </a:tabLst>
            </a:pPr>
            <a:r>
              <a:rPr sz="2000" dirty="0">
                <a:latin typeface="Arial"/>
                <a:cs typeface="Arial"/>
              </a:rPr>
              <a:t>–	</a:t>
            </a:r>
            <a:r>
              <a:rPr sz="2000" spc="-5" dirty="0">
                <a:latin typeface="Arial"/>
                <a:cs typeface="Arial"/>
              </a:rPr>
              <a:t>Title </a:t>
            </a:r>
            <a:r>
              <a:rPr sz="2000" dirty="0">
                <a:latin typeface="Arial"/>
                <a:cs typeface="Arial"/>
              </a:rPr>
              <a:t>and purpose of each</a:t>
            </a:r>
            <a:r>
              <a:rPr sz="2000" spc="-10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standard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Elements of </a:t>
            </a:r>
            <a:r>
              <a:rPr sz="2400" dirty="0">
                <a:latin typeface="Arial"/>
                <a:cs typeface="Arial"/>
              </a:rPr>
              <a:t>ISMS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(cycle)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246443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5" dirty="0"/>
              <a:t>Cryptography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400899"/>
            <a:ext cx="8094345" cy="4049395"/>
          </a:xfrm>
          <a:prstGeom prst="rect">
            <a:avLst/>
          </a:prstGeom>
        </p:spPr>
        <p:txBody>
          <a:bodyPr vert="horz" wrap="square" lIns="0" tIns="85090" rIns="0" bIns="0" rtlCol="0">
            <a:spAutoFit/>
          </a:bodyPr>
          <a:lstStyle/>
          <a:p>
            <a:pPr marL="342265" marR="2575560" indent="-342265" algn="r">
              <a:lnSpc>
                <a:spcPct val="100000"/>
              </a:lnSpc>
              <a:spcBef>
                <a:spcPts val="670"/>
              </a:spcBef>
              <a:buChar char="•"/>
              <a:tabLst>
                <a:tab pos="342265" algn="l"/>
                <a:tab pos="342900" algn="l"/>
              </a:tabLst>
            </a:pPr>
            <a:r>
              <a:rPr sz="2400" spc="-5" dirty="0">
                <a:latin typeface="Arial"/>
                <a:cs typeface="Arial"/>
              </a:rPr>
              <a:t>Hash </a:t>
            </a:r>
            <a:r>
              <a:rPr sz="2400" dirty="0">
                <a:latin typeface="Arial"/>
                <a:cs typeface="Arial"/>
              </a:rPr>
              <a:t>functions </a:t>
            </a:r>
            <a:r>
              <a:rPr sz="2400" spc="-5" dirty="0">
                <a:latin typeface="Arial"/>
                <a:cs typeface="Arial"/>
              </a:rPr>
              <a:t>and </a:t>
            </a:r>
            <a:r>
              <a:rPr sz="2400" dirty="0">
                <a:latin typeface="Arial"/>
                <a:cs typeface="Arial"/>
              </a:rPr>
              <a:t>symmetric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ciphers</a:t>
            </a:r>
            <a:endParaRPr sz="2400">
              <a:latin typeface="Arial"/>
              <a:cs typeface="Arial"/>
            </a:endParaRPr>
          </a:p>
          <a:p>
            <a:pPr marL="286385" marR="2545080" lvl="1" indent="-286385" algn="r">
              <a:lnSpc>
                <a:spcPct val="100000"/>
              </a:lnSpc>
              <a:spcBef>
                <a:spcPts val="484"/>
              </a:spcBef>
              <a:buChar char="–"/>
              <a:tabLst>
                <a:tab pos="286385" algn="l"/>
                <a:tab pos="287020" algn="l"/>
              </a:tabLst>
            </a:pPr>
            <a:r>
              <a:rPr sz="2000" dirty="0">
                <a:latin typeface="Arial"/>
                <a:cs typeface="Arial"/>
              </a:rPr>
              <a:t>Status/usage of SHA-1, SHA-2 and</a:t>
            </a:r>
            <a:r>
              <a:rPr sz="2000" spc="-1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SHA-3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Parameters (block and key size) of</a:t>
            </a:r>
            <a:r>
              <a:rPr sz="2000" spc="-16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AES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MAC </a:t>
            </a:r>
            <a:r>
              <a:rPr sz="2400" dirty="0">
                <a:latin typeface="Arial"/>
                <a:cs typeface="Arial"/>
              </a:rPr>
              <a:t>(Message </a:t>
            </a:r>
            <a:r>
              <a:rPr sz="2400" spc="-5" dirty="0">
                <a:latin typeface="Arial"/>
                <a:cs typeface="Arial"/>
              </a:rPr>
              <a:t>Authentication</a:t>
            </a:r>
            <a:r>
              <a:rPr sz="2400" spc="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Code)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Basic principle: keyed hash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Asymmetric</a:t>
            </a:r>
            <a:r>
              <a:rPr sz="2400" spc="-5" dirty="0">
                <a:latin typeface="Arial"/>
                <a:cs typeface="Arial"/>
              </a:rPr>
              <a:t> ciphers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Understand usage of keys in encryption and digital</a:t>
            </a:r>
            <a:r>
              <a:rPr sz="2000" spc="-1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signature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Digital signature, understand practical usage combined with</a:t>
            </a:r>
            <a:r>
              <a:rPr sz="2000" spc="-1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hash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Hybrid </a:t>
            </a:r>
            <a:r>
              <a:rPr sz="2400" dirty="0">
                <a:latin typeface="Arial"/>
                <a:cs typeface="Arial"/>
              </a:rPr>
              <a:t>Crypto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systems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Threat to </a:t>
            </a:r>
            <a:r>
              <a:rPr sz="2400" spc="-5" dirty="0">
                <a:latin typeface="Arial"/>
                <a:cs typeface="Arial"/>
              </a:rPr>
              <a:t>classical </a:t>
            </a:r>
            <a:r>
              <a:rPr sz="2400" dirty="0">
                <a:latin typeface="Arial"/>
                <a:cs typeface="Arial"/>
              </a:rPr>
              <a:t>crypto from quantum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computing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320802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dirty="0"/>
              <a:t>Key</a:t>
            </a:r>
            <a:r>
              <a:rPr sz="3200" spc="-75" dirty="0"/>
              <a:t> </a:t>
            </a:r>
            <a:r>
              <a:rPr sz="3200" spc="-5" dirty="0"/>
              <a:t>Management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2391"/>
            <a:ext cx="7700009" cy="309943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Key </a:t>
            </a:r>
            <a:r>
              <a:rPr sz="2400" spc="-5" dirty="0">
                <a:latin typeface="Arial"/>
                <a:cs typeface="Arial"/>
              </a:rPr>
              <a:t>distribution problem. </a:t>
            </a:r>
            <a:r>
              <a:rPr sz="2400" dirty="0">
                <a:latin typeface="Arial"/>
                <a:cs typeface="Arial"/>
              </a:rPr>
              <a:t>Understand requirements</a:t>
            </a:r>
            <a:r>
              <a:rPr sz="2400" spc="1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for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9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Key distributions with and without</a:t>
            </a:r>
            <a:r>
              <a:rPr sz="2000" spc="-9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PKI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Type </a:t>
            </a:r>
            <a:r>
              <a:rPr sz="2000" dirty="0">
                <a:latin typeface="Arial"/>
                <a:cs typeface="Arial"/>
              </a:rPr>
              <a:t>of protection needed (confidentiality or</a:t>
            </a:r>
            <a:r>
              <a:rPr sz="2000" spc="-1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integrity)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Certificates and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PKI: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Ideas, content, issuing,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managing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PKI </a:t>
            </a:r>
            <a:r>
              <a:rPr sz="2000" dirty="0">
                <a:latin typeface="Arial"/>
                <a:cs typeface="Arial"/>
              </a:rPr>
              <a:t>trust</a:t>
            </a:r>
            <a:r>
              <a:rPr sz="2000" spc="-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model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Revocation: CRL,</a:t>
            </a:r>
            <a:r>
              <a:rPr sz="2000" spc="-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OCSP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CAA,</a:t>
            </a:r>
            <a:r>
              <a:rPr sz="2000" spc="-1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CT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329882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dirty="0"/>
              <a:t>Risk</a:t>
            </a:r>
            <a:r>
              <a:rPr sz="3200" spc="-65" dirty="0"/>
              <a:t> </a:t>
            </a:r>
            <a:r>
              <a:rPr sz="3200" spc="-5" dirty="0"/>
              <a:t>Management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2391"/>
            <a:ext cx="6857365" cy="434340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Understand the factors that </a:t>
            </a:r>
            <a:r>
              <a:rPr sz="2400" spc="-5" dirty="0">
                <a:latin typeface="Arial"/>
                <a:cs typeface="Arial"/>
              </a:rPr>
              <a:t>contribute </a:t>
            </a:r>
            <a:r>
              <a:rPr sz="2400" dirty="0">
                <a:latin typeface="Arial"/>
                <a:cs typeface="Arial"/>
              </a:rPr>
              <a:t>to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risk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9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Attacker/threat </a:t>
            </a:r>
            <a:r>
              <a:rPr sz="2000" dirty="0">
                <a:latin typeface="Arial"/>
                <a:cs typeface="Arial"/>
              </a:rPr>
              <a:t>agent, vulnerability,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impact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And how they are related: Understand</a:t>
            </a:r>
            <a:r>
              <a:rPr sz="2000" spc="-14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diagram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Risk management process (ISO</a:t>
            </a:r>
            <a:r>
              <a:rPr sz="2000" spc="-1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27005)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Threat </a:t>
            </a:r>
            <a:r>
              <a:rPr sz="2400" spc="-5" dirty="0">
                <a:latin typeface="Arial"/>
                <a:cs typeface="Arial"/>
              </a:rPr>
              <a:t>scenario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modelling: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Attacker centric, architecture centric, and asset</a:t>
            </a:r>
            <a:r>
              <a:rPr sz="2000" spc="-2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centric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Models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risk level</a:t>
            </a:r>
            <a:r>
              <a:rPr sz="2400" spc="3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estimation: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Qualitative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Quantitative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Risk </a:t>
            </a:r>
            <a:r>
              <a:rPr sz="2400" dirty="0">
                <a:latin typeface="Arial"/>
                <a:cs typeface="Arial"/>
              </a:rPr>
              <a:t>treatment strategies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Reduce, share, retain/accept,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avoid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338899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5" dirty="0"/>
              <a:t>Computer</a:t>
            </a:r>
            <a:r>
              <a:rPr sz="3200" spc="-80" dirty="0"/>
              <a:t> </a:t>
            </a:r>
            <a:r>
              <a:rPr sz="3200" dirty="0"/>
              <a:t>Security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535940" y="6290385"/>
            <a:ext cx="133985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074670" y="6290385"/>
            <a:ext cx="307340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2320"/>
            <a:ext cx="7606030" cy="331851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Protection </a:t>
            </a:r>
            <a:r>
              <a:rPr sz="2400" dirty="0">
                <a:latin typeface="Arial"/>
                <a:cs typeface="Arial"/>
              </a:rPr>
              <a:t>rings </a:t>
            </a:r>
            <a:r>
              <a:rPr sz="2400" spc="-5" dirty="0">
                <a:latin typeface="Arial"/>
                <a:cs typeface="Arial"/>
              </a:rPr>
              <a:t>in microprocessor</a:t>
            </a:r>
            <a:r>
              <a:rPr sz="2400" spc="6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architecture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8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Virtual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machines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4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Understand hypervisor, VM/guest OS, host</a:t>
            </a:r>
            <a:r>
              <a:rPr sz="2000" spc="-1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OS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Type </a:t>
            </a:r>
            <a:r>
              <a:rPr sz="2000" dirty="0">
                <a:latin typeface="Arial"/>
                <a:cs typeface="Arial"/>
              </a:rPr>
              <a:t>1 and </a:t>
            </a:r>
            <a:r>
              <a:rPr sz="2000" spc="-5" dirty="0">
                <a:latin typeface="Arial"/>
                <a:cs typeface="Arial"/>
              </a:rPr>
              <a:t>type </a:t>
            </a:r>
            <a:r>
              <a:rPr sz="2000" dirty="0">
                <a:latin typeface="Arial"/>
                <a:cs typeface="Arial"/>
              </a:rPr>
              <a:t>2 virtualization</a:t>
            </a:r>
            <a:r>
              <a:rPr sz="2000" spc="-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architecture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Protection ring assignment to hypervisor, host, VM, apps</a:t>
            </a:r>
            <a:r>
              <a:rPr sz="2000" spc="-2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etc.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Security advantages of </a:t>
            </a:r>
            <a:r>
              <a:rPr sz="2400" spc="-5" dirty="0">
                <a:latin typeface="Arial"/>
                <a:cs typeface="Arial"/>
              </a:rPr>
              <a:t>running</a:t>
            </a:r>
            <a:r>
              <a:rPr sz="2400" spc="4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VMs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Boot security (UEFI)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Security functions </a:t>
            </a:r>
            <a:r>
              <a:rPr sz="2400" spc="-5" dirty="0">
                <a:latin typeface="Arial"/>
                <a:cs typeface="Arial"/>
              </a:rPr>
              <a:t>supported by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TPM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605091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5" dirty="0"/>
              <a:t>Incident </a:t>
            </a:r>
            <a:r>
              <a:rPr sz="3200" dirty="0"/>
              <a:t>Response </a:t>
            </a:r>
            <a:r>
              <a:rPr sz="3200" spc="-5" dirty="0"/>
              <a:t>and</a:t>
            </a:r>
            <a:r>
              <a:rPr sz="3200" spc="-55" dirty="0"/>
              <a:t> </a:t>
            </a:r>
            <a:r>
              <a:rPr sz="3200" spc="-5" dirty="0"/>
              <a:t>Forensics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535940" y="6290385"/>
            <a:ext cx="133985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074670" y="6290385"/>
            <a:ext cx="307340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2320"/>
            <a:ext cx="6454140" cy="134302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Elements </a:t>
            </a:r>
            <a:r>
              <a:rPr sz="2400" dirty="0">
                <a:latin typeface="Arial"/>
                <a:cs typeface="Arial"/>
              </a:rPr>
              <a:t>if </a:t>
            </a:r>
            <a:r>
              <a:rPr sz="2400" spc="-5" dirty="0">
                <a:latin typeface="Arial"/>
                <a:cs typeface="Arial"/>
              </a:rPr>
              <a:t>IR (Incident Response)</a:t>
            </a:r>
            <a:r>
              <a:rPr sz="2400" spc="8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policy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8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Types of IR teams: permanent, </a:t>
            </a:r>
            <a:r>
              <a:rPr sz="2400" spc="-5" dirty="0">
                <a:latin typeface="Arial"/>
                <a:cs typeface="Arial"/>
              </a:rPr>
              <a:t>virtual,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hybrid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58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Phases </a:t>
            </a:r>
            <a:r>
              <a:rPr sz="2400" dirty="0">
                <a:latin typeface="Arial"/>
                <a:cs typeface="Arial"/>
              </a:rPr>
              <a:t>of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IR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577722"/>
            <a:ext cx="356870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dirty="0"/>
              <a:t>User</a:t>
            </a:r>
            <a:r>
              <a:rPr sz="3200" spc="-65" dirty="0"/>
              <a:t> </a:t>
            </a:r>
            <a:r>
              <a:rPr sz="3200" spc="-5" dirty="0"/>
              <a:t>Authentication</a:t>
            </a:r>
            <a:endParaRPr sz="32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535940" y="6290385"/>
            <a:ext cx="133985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3074670" y="6290385"/>
            <a:ext cx="307340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53183"/>
            <a:ext cx="6673215" cy="4318635"/>
          </a:xfrm>
          <a:prstGeom prst="rect">
            <a:avLst/>
          </a:prstGeom>
        </p:spPr>
        <p:txBody>
          <a:bodyPr vert="horz" wrap="square" lIns="0" tIns="48894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384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Types of </a:t>
            </a:r>
            <a:r>
              <a:rPr sz="2400" spc="-5" dirty="0">
                <a:latin typeface="Arial"/>
                <a:cs typeface="Arial"/>
              </a:rPr>
              <a:t>authentication</a:t>
            </a:r>
            <a:r>
              <a:rPr sz="2400" spc="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tokens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Clock-based, counter-based,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challenge-response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290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Password </a:t>
            </a:r>
            <a:r>
              <a:rPr sz="2400" dirty="0">
                <a:latin typeface="Arial"/>
                <a:cs typeface="Arial"/>
              </a:rPr>
              <a:t>security, </a:t>
            </a:r>
            <a:r>
              <a:rPr sz="2400" spc="-5" dirty="0">
                <a:latin typeface="Arial"/>
                <a:cs typeface="Arial"/>
              </a:rPr>
              <a:t>hashing,</a:t>
            </a:r>
            <a:r>
              <a:rPr sz="2400" spc="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salting</a:t>
            </a:r>
            <a:endParaRPr sz="24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28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"/>
                <a:cs typeface="Arial"/>
              </a:rPr>
              <a:t>Biometrics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systems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245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Criteria for biometric</a:t>
            </a:r>
            <a:r>
              <a:rPr sz="2000" spc="-8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characteristics</a:t>
            </a:r>
            <a:endParaRPr sz="20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285"/>
              </a:spcBef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Arial"/>
                <a:cs typeface="Arial"/>
              </a:rPr>
              <a:t>E-Government </a:t>
            </a:r>
            <a:r>
              <a:rPr sz="2400" spc="-5" dirty="0">
                <a:latin typeface="Arial"/>
                <a:cs typeface="Arial"/>
              </a:rPr>
              <a:t>user authentication</a:t>
            </a:r>
            <a:r>
              <a:rPr sz="2400" spc="4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frameworks</a:t>
            </a:r>
            <a:endParaRPr sz="24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245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Assurance</a:t>
            </a:r>
            <a:r>
              <a:rPr sz="2000" spc="-6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levels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eIDAS</a:t>
            </a:r>
            <a:endParaRPr sz="2000">
              <a:latin typeface="Arial"/>
              <a:cs typeface="Arial"/>
            </a:endParaRPr>
          </a:p>
          <a:p>
            <a:pPr marL="756285" lvl="1" indent="-287020">
              <a:lnSpc>
                <a:spcPct val="100000"/>
              </a:lnSpc>
              <a:spcBef>
                <a:spcPts val="240"/>
              </a:spcBef>
              <a:buChar char="–"/>
              <a:tabLst>
                <a:tab pos="756285" algn="l"/>
                <a:tab pos="756920" algn="l"/>
              </a:tabLst>
            </a:pPr>
            <a:r>
              <a:rPr sz="2000" dirty="0">
                <a:latin typeface="Arial"/>
                <a:cs typeface="Arial"/>
              </a:rPr>
              <a:t>Assurance requirement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classes</a:t>
            </a:r>
            <a:endParaRPr sz="20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4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Authentication Method</a:t>
            </a:r>
            <a:r>
              <a:rPr sz="2000" spc="-7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strength</a:t>
            </a:r>
            <a:endParaRPr sz="20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45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Credential Management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Assurance</a:t>
            </a:r>
            <a:endParaRPr sz="2000">
              <a:latin typeface="Arial"/>
              <a:cs typeface="Arial"/>
            </a:endParaRPr>
          </a:p>
          <a:p>
            <a:pPr marL="1155700" lvl="2" indent="-229235">
              <a:lnSpc>
                <a:spcPct val="100000"/>
              </a:lnSpc>
              <a:spcBef>
                <a:spcPts val="240"/>
              </a:spcBef>
              <a:buChar char="•"/>
              <a:tabLst>
                <a:tab pos="1155700" algn="l"/>
                <a:tab pos="1156335" algn="l"/>
              </a:tabLst>
            </a:pPr>
            <a:r>
              <a:rPr sz="2000" dirty="0">
                <a:latin typeface="Arial"/>
                <a:cs typeface="Arial"/>
              </a:rPr>
              <a:t>Registration</a:t>
            </a:r>
            <a:r>
              <a:rPr sz="2000" spc="-5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Assurance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</TotalTime>
  <Words>601</Words>
  <Application>Microsoft Office PowerPoint</Application>
  <PresentationFormat>Ekran Gösterisi (4:3)</PresentationFormat>
  <Paragraphs>132</Paragraphs>
  <Slides>13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9" baseType="lpstr">
      <vt:lpstr>Sitka Small</vt:lpstr>
      <vt:lpstr>Calibri</vt:lpstr>
      <vt:lpstr>Arial</vt:lpstr>
      <vt:lpstr>Times New Roman</vt:lpstr>
      <vt:lpstr>Courier New</vt:lpstr>
      <vt:lpstr>Office Theme</vt:lpstr>
      <vt:lpstr>PowerPoint Sunusu</vt:lpstr>
      <vt:lpstr>General Security Concepts</vt:lpstr>
      <vt:lpstr>Security Management</vt:lpstr>
      <vt:lpstr>Cryptography</vt:lpstr>
      <vt:lpstr>Key Management</vt:lpstr>
      <vt:lpstr>Risk Management</vt:lpstr>
      <vt:lpstr>Computer Security</vt:lpstr>
      <vt:lpstr>Incident Response and Forensics</vt:lpstr>
      <vt:lpstr>User Authentication</vt:lpstr>
      <vt:lpstr>Identity and Access Management</vt:lpstr>
      <vt:lpstr>Communication Security</vt:lpstr>
      <vt:lpstr>Perimeter Security</vt:lpstr>
      <vt:lpstr>Application Security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Audun Jøsang</dc:creator>
  <cp:lastModifiedBy>Furkan Gözükara</cp:lastModifiedBy>
  <cp:revision>3</cp:revision>
  <dcterms:created xsi:type="dcterms:W3CDTF">2020-12-01T01:51:29Z</dcterms:created>
  <dcterms:modified xsi:type="dcterms:W3CDTF">2021-01-07T19:07:38Z</dcterms:modified>
</cp:coreProperties>
</file>